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6" r:id="rId1"/>
  </p:sldMasterIdLst>
  <p:notesMasterIdLst>
    <p:notesMasterId r:id="rId19"/>
  </p:notesMasterIdLst>
  <p:sldIdLst>
    <p:sldId id="256" r:id="rId2"/>
    <p:sldId id="257" r:id="rId3"/>
    <p:sldId id="258" r:id="rId4"/>
    <p:sldId id="288" r:id="rId5"/>
    <p:sldId id="264" r:id="rId6"/>
    <p:sldId id="281" r:id="rId7"/>
    <p:sldId id="273" r:id="rId8"/>
    <p:sldId id="259" r:id="rId9"/>
    <p:sldId id="283" r:id="rId10"/>
    <p:sldId id="289" r:id="rId11"/>
    <p:sldId id="287" r:id="rId12"/>
    <p:sldId id="285" r:id="rId13"/>
    <p:sldId id="290" r:id="rId14"/>
    <p:sldId id="286" r:id="rId15"/>
    <p:sldId id="261" r:id="rId16"/>
    <p:sldId id="291" r:id="rId17"/>
    <p:sldId id="262" r:id="rId1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016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431"/>
    <p:restoredTop sz="94646"/>
  </p:normalViewPr>
  <p:slideViewPr>
    <p:cSldViewPr snapToGrid="0" snapToObjects="1" showGuides="1">
      <p:cViewPr varScale="1">
        <p:scale>
          <a:sx n="113" d="100"/>
          <a:sy n="113" d="100"/>
        </p:scale>
        <p:origin x="606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048C74-2B3A-8042-9CA0-7D81F9423ADE}" type="datetimeFigureOut">
              <a:rPr lang="en-US" smtClean="0"/>
              <a:t>3/29/2019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CF9FFF-4223-844C-BACD-5E1AFD53C9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5309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85800" y="1346947"/>
            <a:ext cx="7772400" cy="80683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85800" y="4282763"/>
            <a:ext cx="7772400" cy="80683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85800" y="1484779"/>
            <a:ext cx="7772400" cy="2743200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>
            <a:grpSpLocks noChangeAspect="1"/>
          </p:cNvGrpSpPr>
          <p:nvPr/>
        </p:nvGrpSpPr>
        <p:grpSpPr>
          <a:xfrm>
            <a:off x="7234780" y="4107023"/>
            <a:ext cx="914400" cy="914400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88670" y="1432223"/>
            <a:ext cx="759333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6400" b="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2386" y="4389120"/>
            <a:ext cx="5918454" cy="1069848"/>
          </a:xfrm>
        </p:spPr>
        <p:txBody>
          <a:bodyPr>
            <a:normAutofit/>
          </a:bodyPr>
          <a:lstStyle>
            <a:lvl1pPr marL="0" indent="0" algn="l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65B6B-F923-FA44-AC53-4486F9BF469E}" type="datetimeFigureOut">
              <a:rPr lang="en-US" smtClean="0"/>
              <a:t>3/29/2019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12805" y="6272785"/>
            <a:ext cx="474573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244280" y="4227195"/>
            <a:ext cx="895401" cy="640080"/>
          </a:xfrm>
        </p:spPr>
        <p:txBody>
          <a:bodyPr/>
          <a:lstStyle>
            <a:lvl1pPr>
              <a:defRPr sz="2800" b="1"/>
            </a:lvl1pPr>
          </a:lstStyle>
          <a:p>
            <a:fld id="{5312B365-99E7-8743-965D-6AEBCEC589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1667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65B6B-F923-FA44-AC53-4486F9BF469E}" type="datetimeFigureOut">
              <a:rPr lang="en-US" smtClean="0"/>
              <a:t>3/29/2019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2B365-99E7-8743-965D-6AEBCEC589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1841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533400"/>
            <a:ext cx="1914525" cy="5638800"/>
          </a:xfrm>
        </p:spPr>
        <p:txBody>
          <a:bodyPr vert="eaVert"/>
          <a:lstStyle>
            <a:lvl1pPr>
              <a:defRPr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0100" y="533400"/>
            <a:ext cx="5629275" cy="56388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65B6B-F923-FA44-AC53-4486F9BF469E}" type="datetimeFigureOut">
              <a:rPr lang="en-US" smtClean="0"/>
              <a:t>3/29/2019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2B365-99E7-8743-965D-6AEBCEC589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7019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65B6B-F923-FA44-AC53-4486F9BF469E}" type="datetimeFigureOut">
              <a:rPr lang="en-US" smtClean="0"/>
              <a:t>3/29/2019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2B365-99E7-8743-965D-6AEBCEC589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0466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9144000" cy="1940010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5346" y="1225296"/>
            <a:ext cx="696087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6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4330" y="5020056"/>
            <a:ext cx="6789420" cy="1066800"/>
          </a:xfrm>
        </p:spPr>
        <p:txBody>
          <a:bodyPr anchor="t">
            <a:normAutofit/>
          </a:bodyPr>
          <a:lstStyle>
            <a:lvl1pPr marL="0" indent="0">
              <a:buNone/>
              <a:defRPr sz="1800" b="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45251" y="6272785"/>
            <a:ext cx="1983232" cy="365125"/>
          </a:xfr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79E65B6B-F923-FA44-AC53-4486F9BF469E}" type="datetimeFigureOut">
              <a:rPr lang="en-US" smtClean="0"/>
              <a:t>3/29/2019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36099" y="6272784"/>
            <a:ext cx="4745736" cy="365125"/>
          </a:xfr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633862" y="2430623"/>
            <a:ext cx="914400" cy="914400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450" y="2508607"/>
            <a:ext cx="891224" cy="720332"/>
          </a:xfrm>
        </p:spPr>
        <p:txBody>
          <a:bodyPr/>
          <a:lstStyle>
            <a:lvl1pPr>
              <a:defRPr sz="2800"/>
            </a:lvl1pPr>
          </a:lstStyle>
          <a:p>
            <a:fld id="{5312B365-99E7-8743-965D-6AEBCEC589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8082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60"/>
            <a:ext cx="365760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92218" y="2194560"/>
            <a:ext cx="365760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65B6B-F923-FA44-AC53-4486F9BF469E}" type="datetimeFigureOut">
              <a:rPr lang="en-US" smtClean="0"/>
              <a:t>3/29/2019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2B365-99E7-8743-965D-6AEBCEC589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3465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48256"/>
            <a:ext cx="365760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2743200"/>
            <a:ext cx="365760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20793" y="2048256"/>
            <a:ext cx="365760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20793" y="2743200"/>
            <a:ext cx="365760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65B6B-F923-FA44-AC53-4486F9BF469E}" type="datetimeFigureOut">
              <a:rPr lang="en-US" smtClean="0"/>
              <a:t>3/29/2019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2B365-99E7-8743-965D-6AEBCEC58954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03931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79E65B6B-F923-FA44-AC53-4486F9BF469E}" type="datetimeFigureOut">
              <a:rPr lang="en-US" smtClean="0"/>
              <a:t>3/29/2019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2B365-99E7-8743-965D-6AEBCEC58954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870959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65B6B-F923-FA44-AC53-4486F9BF469E}" type="datetimeFigureOut">
              <a:rPr lang="en-US" smtClean="0"/>
              <a:t>3/29/2019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2B365-99E7-8743-965D-6AEBCEC589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7737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6227806" y="1"/>
            <a:ext cx="2916194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12230" y="685800"/>
            <a:ext cx="2400300" cy="1737360"/>
          </a:xfrm>
        </p:spPr>
        <p:txBody>
          <a:bodyPr anchor="b">
            <a:normAutofit/>
          </a:bodyPr>
          <a:lstStyle>
            <a:lvl1pPr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685800"/>
            <a:ext cx="5033772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12230" y="2423160"/>
            <a:ext cx="24003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35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8522664" y="6255258"/>
            <a:ext cx="393192" cy="393192"/>
            <a:chOff x="8532189" y="5068824"/>
            <a:chExt cx="393192" cy="393192"/>
          </a:xfrm>
        </p:grpSpPr>
        <p:sp>
          <p:nvSpPr>
            <p:cNvPr id="13" name="Oval 12"/>
            <p:cNvSpPr>
              <a:spLocks noChangeAspect="1"/>
            </p:cNvSpPr>
            <p:nvPr/>
          </p:nvSpPr>
          <p:spPr>
            <a:xfrm>
              <a:off x="8532189" y="5068824"/>
              <a:ext cx="393192" cy="39319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8568766" y="5105400"/>
              <a:ext cx="320039" cy="320040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65B6B-F923-FA44-AC53-4486F9BF469E}" type="datetimeFigureOut">
              <a:rPr lang="en-US" smtClean="0"/>
              <a:t>3/29/2019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2B365-99E7-8743-965D-6AEBCEC589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2317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6227806" y="1"/>
            <a:ext cx="2916194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12230" y="685800"/>
            <a:ext cx="2400300" cy="1737360"/>
          </a:xfrm>
        </p:spPr>
        <p:txBody>
          <a:bodyPr anchor="b">
            <a:normAutofit/>
          </a:bodyPr>
          <a:lstStyle>
            <a:lvl1pPr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6227805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12230" y="2423160"/>
            <a:ext cx="24003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35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8522664" y="6255258"/>
            <a:ext cx="393192" cy="393192"/>
            <a:chOff x="8532189" y="5068824"/>
            <a:chExt cx="393192" cy="393192"/>
          </a:xfrm>
        </p:grpSpPr>
        <p:sp>
          <p:nvSpPr>
            <p:cNvPr id="13" name="Oval 12"/>
            <p:cNvSpPr>
              <a:spLocks noChangeAspect="1"/>
            </p:cNvSpPr>
            <p:nvPr/>
          </p:nvSpPr>
          <p:spPr>
            <a:xfrm>
              <a:off x="8532189" y="5068824"/>
              <a:ext cx="393192" cy="39319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8568766" y="5105400"/>
              <a:ext cx="320039" cy="320040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65B6B-F923-FA44-AC53-4486F9BF469E}" type="datetimeFigureOut">
              <a:rPr lang="en-US" smtClean="0"/>
              <a:t>3/29/2019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2B365-99E7-8743-965D-6AEBCEC589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3148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8522664" y="6255258"/>
            <a:ext cx="393192" cy="393192"/>
            <a:chOff x="8532189" y="5068824"/>
            <a:chExt cx="393192" cy="393192"/>
          </a:xfrm>
        </p:grpSpPr>
        <p:sp>
          <p:nvSpPr>
            <p:cNvPr id="8" name="Oval 7"/>
            <p:cNvSpPr>
              <a:spLocks noChangeAspect="1"/>
            </p:cNvSpPr>
            <p:nvPr/>
          </p:nvSpPr>
          <p:spPr>
            <a:xfrm>
              <a:off x="8532189" y="5068824"/>
              <a:ext cx="393192" cy="393192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9" name="Oval 8"/>
            <p:cNvSpPr>
              <a:spLocks noChangeAspect="1"/>
            </p:cNvSpPr>
            <p:nvPr/>
          </p:nvSpPr>
          <p:spPr>
            <a:xfrm>
              <a:off x="8568766" y="5105400"/>
              <a:ext cx="320039" cy="320040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0" y="484632"/>
            <a:ext cx="7772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21408"/>
            <a:ext cx="7772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992368" y="6272785"/>
            <a:ext cx="24551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79E65B6B-F923-FA44-AC53-4486F9BF469E}" type="datetimeFigureOut">
              <a:rPr lang="en-US" smtClean="0"/>
              <a:t>3/29/2019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272785"/>
            <a:ext cx="47457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83346" y="6272785"/>
            <a:ext cx="4800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b="1" spc="-7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5312B365-99E7-8743-965D-6AEBCEC589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7494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200" b="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C6C48-4965-A645-865E-3EC32C01BD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8670" y="1440689"/>
            <a:ext cx="7593330" cy="3035808"/>
          </a:xfrm>
        </p:spPr>
        <p:txBody>
          <a:bodyPr/>
          <a:lstStyle/>
          <a:p>
            <a:r>
              <a:rPr lang="en-US" dirty="0"/>
              <a:t>Drivers and basic modeling of Natural Gas Prices In The United States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E7F27D-D30F-C642-9B18-BE86622FEA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8670" y="4519904"/>
            <a:ext cx="5918454" cy="1811745"/>
          </a:xfrm>
        </p:spPr>
        <p:txBody>
          <a:bodyPr>
            <a:normAutofit/>
          </a:bodyPr>
          <a:lstStyle/>
          <a:p>
            <a:r>
              <a:rPr lang="en-US" u="sng" dirty="0"/>
              <a:t>Group Members: </a:t>
            </a:r>
          </a:p>
          <a:p>
            <a:r>
              <a:rPr lang="en-US" dirty="0"/>
              <a:t>Wilson </a:t>
            </a:r>
            <a:r>
              <a:rPr lang="en-US" dirty="0" err="1"/>
              <a:t>Aliaga</a:t>
            </a:r>
            <a:endParaRPr lang="en-US" dirty="0"/>
          </a:p>
          <a:p>
            <a:r>
              <a:rPr lang="en-US" dirty="0"/>
              <a:t>Carlton Lewis </a:t>
            </a:r>
          </a:p>
          <a:p>
            <a:r>
              <a:rPr lang="en-US" dirty="0" err="1"/>
              <a:t>Velmarini</a:t>
            </a:r>
            <a:r>
              <a:rPr lang="en-US" dirty="0"/>
              <a:t> Vasquez</a:t>
            </a:r>
          </a:p>
        </p:txBody>
      </p:sp>
    </p:spTree>
    <p:extLst>
      <p:ext uri="{BB962C8B-B14F-4D97-AF65-F5344CB8AC3E}">
        <p14:creationId xmlns:p14="http://schemas.microsoft.com/office/powerpoint/2010/main" val="18449090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C899A78-4AE7-4F42-9E34-7AE67F9CF3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6202"/>
            <a:ext cx="9144000" cy="304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EE03902-81AD-4AD6-8BB4-9CA9FC9EAC41}"/>
              </a:ext>
            </a:extLst>
          </p:cNvPr>
          <p:cNvSpPr txBox="1"/>
          <p:nvPr/>
        </p:nvSpPr>
        <p:spPr>
          <a:xfrm>
            <a:off x="7315201" y="3210641"/>
            <a:ext cx="16881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Hypothesis Test?</a:t>
            </a:r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9C2B118E-75B7-4404-BAE4-1456FCE0ED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4425193"/>
              </p:ext>
            </p:extLst>
          </p:nvPr>
        </p:nvGraphicFramePr>
        <p:xfrm>
          <a:off x="2305049" y="3431982"/>
          <a:ext cx="4533901" cy="22250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975339">
                  <a:extLst>
                    <a:ext uri="{9D8B030D-6E8A-4147-A177-3AD203B41FA5}">
                      <a16:colId xmlns:a16="http://schemas.microsoft.com/office/drawing/2014/main" val="1117107230"/>
                    </a:ext>
                  </a:extLst>
                </a:gridCol>
                <a:gridCol w="1310054">
                  <a:extLst>
                    <a:ext uri="{9D8B030D-6E8A-4147-A177-3AD203B41FA5}">
                      <a16:colId xmlns:a16="http://schemas.microsoft.com/office/drawing/2014/main" val="528892933"/>
                    </a:ext>
                  </a:extLst>
                </a:gridCol>
                <a:gridCol w="1248508">
                  <a:extLst>
                    <a:ext uri="{9D8B030D-6E8A-4147-A177-3AD203B41FA5}">
                      <a16:colId xmlns:a16="http://schemas.microsoft.com/office/drawing/2014/main" val="34316520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Variable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R</a:t>
                      </a:r>
                      <a:r>
                        <a:rPr lang="en-US" sz="1600" baseline="30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12772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Production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0.78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1.82e-53 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8023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Consumption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0.79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5.72e-55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59365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Storage Capacity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0.83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5.36e-62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29253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Import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3.01e-80 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61744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Export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0.54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8.07e-28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1553688"/>
                  </a:ext>
                </a:extLst>
              </a:tr>
            </a:tbl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00C6C8A0-EEDF-4F2D-99A2-F854E57B3932}"/>
              </a:ext>
            </a:extLst>
          </p:cNvPr>
          <p:cNvSpPr/>
          <p:nvPr/>
        </p:nvSpPr>
        <p:spPr>
          <a:xfrm>
            <a:off x="5709874" y="3834194"/>
            <a:ext cx="1051411" cy="1822827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0092B0C-6578-4115-9CCC-4FD4C8F711FF}"/>
              </a:ext>
            </a:extLst>
          </p:cNvPr>
          <p:cNvCxnSpPr>
            <a:cxnSpLocks/>
            <a:stCxn id="10" idx="2"/>
            <a:endCxn id="9" idx="3"/>
          </p:cNvCxnSpPr>
          <p:nvPr/>
        </p:nvCxnSpPr>
        <p:spPr>
          <a:xfrm flipH="1">
            <a:off x="6761285" y="3518418"/>
            <a:ext cx="1397978" cy="1227190"/>
          </a:xfrm>
          <a:prstGeom prst="straightConnector1">
            <a:avLst/>
          </a:prstGeom>
          <a:ln w="22225"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B893A480-8E93-41F4-91E1-C2C0F7E26E1D}"/>
              </a:ext>
            </a:extLst>
          </p:cNvPr>
          <p:cNvSpPr txBox="1"/>
          <p:nvPr/>
        </p:nvSpPr>
        <p:spPr>
          <a:xfrm>
            <a:off x="738553" y="6051768"/>
            <a:ext cx="76668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How about time effects (lags, cycles, shocks, </a:t>
            </a:r>
            <a:r>
              <a:rPr lang="en-US" b="1" dirty="0" err="1"/>
              <a:t>etc</a:t>
            </a:r>
            <a:r>
              <a:rPr lang="en-US" b="1" dirty="0"/>
              <a:t>)?</a:t>
            </a:r>
          </a:p>
        </p:txBody>
      </p:sp>
    </p:spTree>
    <p:extLst>
      <p:ext uri="{BB962C8B-B14F-4D97-AF65-F5344CB8AC3E}">
        <p14:creationId xmlns:p14="http://schemas.microsoft.com/office/powerpoint/2010/main" val="862962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9" grpId="0" animBg="1"/>
      <p:bldP spid="1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05C0CC2-1401-1741-AA4E-7F312C7AE6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792871"/>
            <a:ext cx="9144001" cy="632011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BB7DAF0-BCED-4D07-BE97-327CC82C3474}"/>
              </a:ext>
            </a:extLst>
          </p:cNvPr>
          <p:cNvSpPr/>
          <p:nvPr/>
        </p:nvSpPr>
        <p:spPr>
          <a:xfrm>
            <a:off x="580292" y="792871"/>
            <a:ext cx="8370278" cy="1537104"/>
          </a:xfrm>
          <a:prstGeom prst="rect">
            <a:avLst/>
          </a:prstGeom>
          <a:noFill/>
          <a:ln w="2540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E97EAEF-919D-4371-A355-7E50620F2AAA}"/>
              </a:ext>
            </a:extLst>
          </p:cNvPr>
          <p:cNvSpPr/>
          <p:nvPr/>
        </p:nvSpPr>
        <p:spPr>
          <a:xfrm>
            <a:off x="580292" y="2211364"/>
            <a:ext cx="8370278" cy="1537104"/>
          </a:xfrm>
          <a:prstGeom prst="rect">
            <a:avLst/>
          </a:prstGeom>
          <a:noFill/>
          <a:ln w="2540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21CCE5A-37D1-477F-9694-513BA8E8312A}"/>
              </a:ext>
            </a:extLst>
          </p:cNvPr>
          <p:cNvSpPr/>
          <p:nvPr/>
        </p:nvSpPr>
        <p:spPr>
          <a:xfrm>
            <a:off x="580292" y="3629857"/>
            <a:ext cx="8370278" cy="1537104"/>
          </a:xfrm>
          <a:prstGeom prst="rect">
            <a:avLst/>
          </a:prstGeom>
          <a:noFill/>
          <a:ln w="2540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D92B793-E417-46C1-B928-3CBBEFE13C7D}"/>
              </a:ext>
            </a:extLst>
          </p:cNvPr>
          <p:cNvSpPr/>
          <p:nvPr/>
        </p:nvSpPr>
        <p:spPr>
          <a:xfrm>
            <a:off x="580292" y="5048350"/>
            <a:ext cx="8370278" cy="1537104"/>
          </a:xfrm>
          <a:prstGeom prst="rect">
            <a:avLst/>
          </a:prstGeom>
          <a:noFill/>
          <a:ln w="2540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9E5632-7145-488F-9D62-D06851601FE2}"/>
              </a:ext>
            </a:extLst>
          </p:cNvPr>
          <p:cNvSpPr txBox="1"/>
          <p:nvPr/>
        </p:nvSpPr>
        <p:spPr>
          <a:xfrm>
            <a:off x="738554" y="184666"/>
            <a:ext cx="76668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Decomposing Natural Gas Prices</a:t>
            </a:r>
          </a:p>
        </p:txBody>
      </p:sp>
    </p:spTree>
    <p:extLst>
      <p:ext uri="{BB962C8B-B14F-4D97-AF65-F5344CB8AC3E}">
        <p14:creationId xmlns:p14="http://schemas.microsoft.com/office/powerpoint/2010/main" val="1207205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1" animBg="1"/>
      <p:bldP spid="4" grpId="1" animBg="1"/>
      <p:bldP spid="4" grpId="2" animBg="1"/>
      <p:bldP spid="5" grpId="1" animBg="1"/>
      <p:bldP spid="5" grpId="2" animBg="1"/>
      <p:bldP spid="6" grpId="1" animBg="1"/>
      <p:bldP spid="6" grpId="2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56D1EB7-01AC-4F05-8F5D-66ADB6A506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82969"/>
            <a:ext cx="9144000" cy="304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58B54C1-E6D6-4F23-A144-4D922ABA8345}"/>
              </a:ext>
            </a:extLst>
          </p:cNvPr>
          <p:cNvSpPr txBox="1"/>
          <p:nvPr/>
        </p:nvSpPr>
        <p:spPr>
          <a:xfrm>
            <a:off x="70339" y="217078"/>
            <a:ext cx="9073662" cy="1136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Tx/>
              <a:buChar char="-"/>
            </a:pPr>
            <a:r>
              <a:rPr lang="en-US" dirty="0"/>
              <a:t>Apply log function to natural gas prices to reduce their variability: 	Y</a:t>
            </a:r>
            <a:r>
              <a:rPr lang="en-US" baseline="-25000" dirty="0"/>
              <a:t>t</a:t>
            </a:r>
            <a:r>
              <a:rPr lang="en-US" dirty="0"/>
              <a:t> = Log(P</a:t>
            </a:r>
            <a:r>
              <a:rPr lang="en-US" baseline="-25000" dirty="0"/>
              <a:t>t</a:t>
            </a:r>
            <a:r>
              <a:rPr lang="en-US" dirty="0"/>
              <a:t>)</a:t>
            </a:r>
          </a:p>
          <a:p>
            <a:pPr marL="285750" indent="-285750">
              <a:lnSpc>
                <a:spcPct val="130000"/>
              </a:lnSpc>
              <a:buFontTx/>
              <a:buChar char="-"/>
            </a:pPr>
            <a:r>
              <a:rPr lang="en-US" dirty="0"/>
              <a:t>Is there a relation between  Y</a:t>
            </a:r>
            <a:r>
              <a:rPr lang="en-US" baseline="-25000" dirty="0"/>
              <a:t>t </a:t>
            </a:r>
            <a:r>
              <a:rPr lang="en-US" dirty="0"/>
              <a:t> and Y</a:t>
            </a:r>
            <a:r>
              <a:rPr lang="en-US" baseline="-25000" dirty="0"/>
              <a:t>t-1</a:t>
            </a:r>
            <a:r>
              <a:rPr lang="en-US" dirty="0"/>
              <a:t> ? </a:t>
            </a:r>
          </a:p>
          <a:p>
            <a:pPr marL="285750" indent="-285750">
              <a:lnSpc>
                <a:spcPct val="130000"/>
              </a:lnSpc>
              <a:buFontTx/>
              <a:buChar char="-"/>
            </a:pPr>
            <a:r>
              <a:rPr lang="en-US" dirty="0"/>
              <a:t>Null Hypothesis:  No relation between  Y</a:t>
            </a:r>
            <a:r>
              <a:rPr lang="en-US" baseline="-25000" dirty="0"/>
              <a:t>t </a:t>
            </a:r>
            <a:r>
              <a:rPr lang="en-US" dirty="0"/>
              <a:t> and Y</a:t>
            </a:r>
            <a:r>
              <a:rPr lang="en-US" baseline="-25000" dirty="0"/>
              <a:t>t-1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CF93CD-C7C4-4E9C-A56A-9B3360B6C6C3}"/>
              </a:ext>
            </a:extLst>
          </p:cNvPr>
          <p:cNvSpPr txBox="1"/>
          <p:nvPr/>
        </p:nvSpPr>
        <p:spPr>
          <a:xfrm>
            <a:off x="808893" y="5842750"/>
            <a:ext cx="7341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Therefore, the best estimate for tomorrow’s price is today’s price 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DE53EF46-A3BC-483D-A56B-ED349F4EE9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3890224"/>
              </p:ext>
            </p:extLst>
          </p:nvPr>
        </p:nvGraphicFramePr>
        <p:xfrm>
          <a:off x="1496157" y="4765465"/>
          <a:ext cx="4533901" cy="7416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975339">
                  <a:extLst>
                    <a:ext uri="{9D8B030D-6E8A-4147-A177-3AD203B41FA5}">
                      <a16:colId xmlns:a16="http://schemas.microsoft.com/office/drawing/2014/main" val="1117107230"/>
                    </a:ext>
                  </a:extLst>
                </a:gridCol>
                <a:gridCol w="1310054">
                  <a:extLst>
                    <a:ext uri="{9D8B030D-6E8A-4147-A177-3AD203B41FA5}">
                      <a16:colId xmlns:a16="http://schemas.microsoft.com/office/drawing/2014/main" val="528892933"/>
                    </a:ext>
                  </a:extLst>
                </a:gridCol>
                <a:gridCol w="1248508">
                  <a:extLst>
                    <a:ext uri="{9D8B030D-6E8A-4147-A177-3AD203B41FA5}">
                      <a16:colId xmlns:a16="http://schemas.microsoft.com/office/drawing/2014/main" val="34316520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Variable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R</a:t>
                      </a:r>
                      <a:r>
                        <a:rPr lang="en-US" sz="1600" baseline="30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12772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Y</a:t>
                      </a:r>
                      <a:r>
                        <a:rPr lang="en-US" sz="1600" baseline="-25000" dirty="0"/>
                        <a:t>t-1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0.99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1.25e-161 </a:t>
                      </a:r>
                      <a:r>
                        <a:rPr lang="en-US" sz="16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8023002"/>
                  </a:ext>
                </a:extLst>
              </a:tr>
            </a:tbl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8E2ED6D7-C547-4BC2-82CD-8B784604A7B6}"/>
              </a:ext>
            </a:extLst>
          </p:cNvPr>
          <p:cNvSpPr/>
          <p:nvPr/>
        </p:nvSpPr>
        <p:spPr>
          <a:xfrm>
            <a:off x="6523892" y="4986873"/>
            <a:ext cx="14067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Y</a:t>
            </a:r>
            <a:r>
              <a:rPr lang="en-US" baseline="-25000" dirty="0"/>
              <a:t>t</a:t>
            </a:r>
            <a:r>
              <a:rPr lang="en-US" dirty="0"/>
              <a:t> = Y</a:t>
            </a:r>
            <a:r>
              <a:rPr lang="en-US" baseline="-25000" dirty="0"/>
              <a:t>t-1</a:t>
            </a:r>
            <a:r>
              <a:rPr lang="en-US" dirty="0"/>
              <a:t> + 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1C24834-1BAA-4BF0-B750-6D588448846F}"/>
              </a:ext>
            </a:extLst>
          </p:cNvPr>
          <p:cNvSpPr/>
          <p:nvPr/>
        </p:nvSpPr>
        <p:spPr>
          <a:xfrm>
            <a:off x="4839436" y="5035174"/>
            <a:ext cx="1190622" cy="600696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412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" grpId="0"/>
      <p:bldP spid="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6DA11A5-7CEA-47F6-ABD9-88F5724A65AB}"/>
                  </a:ext>
                </a:extLst>
              </p:cNvPr>
              <p:cNvSpPr txBox="1"/>
              <p:nvPr/>
            </p:nvSpPr>
            <p:spPr>
              <a:xfrm>
                <a:off x="3982912" y="2027483"/>
                <a:ext cx="4114801" cy="29841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𝜺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6DA11A5-7CEA-47F6-ABD9-88F5724A65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2912" y="2027483"/>
                <a:ext cx="4114801" cy="298415"/>
              </a:xfrm>
              <a:prstGeom prst="rect">
                <a:avLst/>
              </a:prstGeom>
              <a:blipFill>
                <a:blip r:embed="rId2"/>
                <a:stretch>
                  <a:fillRect l="-1926" b="-204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7CEEC37B-8BAC-4A2B-B015-AA6DB99F104C}"/>
              </a:ext>
            </a:extLst>
          </p:cNvPr>
          <p:cNvSpPr txBox="1"/>
          <p:nvPr/>
        </p:nvSpPr>
        <p:spPr>
          <a:xfrm>
            <a:off x="457199" y="1995486"/>
            <a:ext cx="3376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Auto Regressive Model (AR) 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6D1631-BB47-4314-AF13-1CBE45DCE0F6}"/>
              </a:ext>
            </a:extLst>
          </p:cNvPr>
          <p:cNvSpPr txBox="1"/>
          <p:nvPr/>
        </p:nvSpPr>
        <p:spPr>
          <a:xfrm>
            <a:off x="457199" y="833516"/>
            <a:ext cx="3376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Moving Average Model (MA) 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A1FD210A-9327-41F3-A964-338967679F94}"/>
                  </a:ext>
                </a:extLst>
              </p:cNvPr>
              <p:cNvSpPr/>
              <p:nvPr/>
            </p:nvSpPr>
            <p:spPr>
              <a:xfrm>
                <a:off x="3833445" y="842281"/>
                <a:ext cx="4315027" cy="3907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)/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𝜺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A1FD210A-9327-41F3-A964-338967679F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3445" y="842281"/>
                <a:ext cx="4315027" cy="390748"/>
              </a:xfrm>
              <a:prstGeom prst="rect">
                <a:avLst/>
              </a:prstGeom>
              <a:blipFill>
                <a:blip r:embed="rId3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5772C880-486F-44EF-B180-0DF04CA325C2}"/>
              </a:ext>
            </a:extLst>
          </p:cNvPr>
          <p:cNvSpPr txBox="1"/>
          <p:nvPr/>
        </p:nvSpPr>
        <p:spPr>
          <a:xfrm>
            <a:off x="423333" y="3114559"/>
            <a:ext cx="33762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Auto Regressive Integrated Moving Average (ARIMA) 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A576D5B1-3288-43A1-A03F-414BAC5131D1}"/>
                  </a:ext>
                </a:extLst>
              </p:cNvPr>
              <p:cNvSpPr/>
              <p:nvPr/>
            </p:nvSpPr>
            <p:spPr>
              <a:xfrm>
                <a:off x="1082892" y="4097846"/>
                <a:ext cx="7222042" cy="39433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𝜺</m:t>
                          </m:r>
                        </m:e>
                        <m:sub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sSub>
                        <m:sSubPr>
                          <m:ctrlP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𝜺</m:t>
                          </m:r>
                        </m:e>
                        <m:sub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𝒒</m:t>
                          </m:r>
                        </m:sub>
                      </m:sSub>
                      <m:sSub>
                        <m:sSubPr>
                          <m:ctrlP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𝜺</m:t>
                          </m:r>
                        </m:e>
                        <m:sub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𝒒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A576D5B1-3288-43A1-A03F-414BAC5131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2892" y="4097846"/>
                <a:ext cx="7222042" cy="394339"/>
              </a:xfrm>
              <a:prstGeom prst="rect">
                <a:avLst/>
              </a:prstGeom>
              <a:blipFill>
                <a:blip r:embed="rId4"/>
                <a:stretch>
                  <a:fillRect b="-4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8C243670-551E-4A02-BF40-97783995A006}"/>
              </a:ext>
            </a:extLst>
          </p:cNvPr>
          <p:cNvSpPr txBox="1"/>
          <p:nvPr/>
        </p:nvSpPr>
        <p:spPr>
          <a:xfrm>
            <a:off x="706271" y="5127870"/>
            <a:ext cx="74887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KPSS (Kwiatkowski-Phillips-Schmidt-Shin) test for stationarity.</a:t>
            </a:r>
          </a:p>
          <a:p>
            <a:r>
              <a:rPr lang="en-US" dirty="0"/>
              <a:t>Null Hypothesis: “The function trends stationary”</a:t>
            </a:r>
          </a:p>
          <a:p>
            <a:r>
              <a:rPr lang="en-US" dirty="0"/>
              <a:t>For the HH natural gas prices,  KPSS provides a value of  “0.1”. </a:t>
            </a:r>
          </a:p>
        </p:txBody>
      </p:sp>
    </p:spTree>
    <p:extLst>
      <p:ext uri="{BB962C8B-B14F-4D97-AF65-F5344CB8AC3E}">
        <p14:creationId xmlns:p14="http://schemas.microsoft.com/office/powerpoint/2010/main" val="30617115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FA2B9AA-8D01-4790-BC45-D7E2EFC1B8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981" t="5577" r="9327" b="3269"/>
          <a:stretch/>
        </p:blipFill>
        <p:spPr>
          <a:xfrm>
            <a:off x="35839" y="1820008"/>
            <a:ext cx="8925297" cy="3279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2855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524CD3-0529-3B4F-9C7B-502FB07951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66828"/>
            <a:ext cx="7772400" cy="1037168"/>
          </a:xfrm>
        </p:spPr>
        <p:txBody>
          <a:bodyPr/>
          <a:lstStyle/>
          <a:p>
            <a:r>
              <a:rPr lang="en-US" sz="4400" dirty="0"/>
              <a:t>conclusions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0DE778-67DC-C144-B450-1F1CF2120E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947253"/>
            <a:ext cx="7772400" cy="847682"/>
          </a:xfrm>
        </p:spPr>
        <p:txBody>
          <a:bodyPr>
            <a:normAutofit/>
          </a:bodyPr>
          <a:lstStyle/>
          <a:p>
            <a:r>
              <a:rPr lang="en-US" dirty="0"/>
              <a:t>ARIMA provides the lowest RMSE since it handles the 3 main components of the series: trend, seasonality and residual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6304EB-33E3-4416-ADBC-5CAE0FC6CD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500" t="4446" r="9445" b="5833"/>
          <a:stretch/>
        </p:blipFill>
        <p:spPr>
          <a:xfrm>
            <a:off x="1397000" y="1659467"/>
            <a:ext cx="5697210" cy="2051490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D100A8A-57E5-490F-BB98-68C68620BC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0190403"/>
              </p:ext>
            </p:extLst>
          </p:nvPr>
        </p:nvGraphicFramePr>
        <p:xfrm>
          <a:off x="2351616" y="4830233"/>
          <a:ext cx="4533901" cy="196093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975339">
                  <a:extLst>
                    <a:ext uri="{9D8B030D-6E8A-4147-A177-3AD203B41FA5}">
                      <a16:colId xmlns:a16="http://schemas.microsoft.com/office/drawing/2014/main" val="1117107230"/>
                    </a:ext>
                  </a:extLst>
                </a:gridCol>
                <a:gridCol w="1310054">
                  <a:extLst>
                    <a:ext uri="{9D8B030D-6E8A-4147-A177-3AD203B41FA5}">
                      <a16:colId xmlns:a16="http://schemas.microsoft.com/office/drawing/2014/main" val="528892933"/>
                    </a:ext>
                  </a:extLst>
                </a:gridCol>
                <a:gridCol w="1248508">
                  <a:extLst>
                    <a:ext uri="{9D8B030D-6E8A-4147-A177-3AD203B41FA5}">
                      <a16:colId xmlns:a16="http://schemas.microsoft.com/office/drawing/2014/main" val="3431652041"/>
                    </a:ext>
                  </a:extLst>
                </a:gridCol>
              </a:tblGrid>
              <a:tr h="35559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Variable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R</a:t>
                      </a:r>
                      <a:r>
                        <a:rPr lang="en-US" sz="1400" baseline="30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1277242"/>
                  </a:ext>
                </a:extLst>
              </a:tr>
              <a:tr h="31539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Production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0.78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1.82e-53 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8023002"/>
                  </a:ext>
                </a:extLst>
              </a:tr>
              <a:tr h="32474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Consumption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0.79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5.72e-55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5936567"/>
                  </a:ext>
                </a:extLst>
              </a:tr>
              <a:tr h="29227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Storage Capacity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5.36e-62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2925315"/>
                  </a:ext>
                </a:extLst>
              </a:tr>
              <a:tr h="29227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Import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3.01e-80 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6174475"/>
                  </a:ext>
                </a:extLst>
              </a:tr>
              <a:tr h="35559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Export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0.54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8.07e-28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1553688"/>
                  </a:ext>
                </a:extLst>
              </a:tr>
            </a:tbl>
          </a:graphicData>
        </a:graphic>
      </p:graphicFrame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E2BBBF9-EB20-4F56-A6B1-33DD1C6D2B06}"/>
              </a:ext>
            </a:extLst>
          </p:cNvPr>
          <p:cNvSpPr txBox="1">
            <a:spLocks/>
          </p:cNvSpPr>
          <p:nvPr/>
        </p:nvSpPr>
        <p:spPr>
          <a:xfrm>
            <a:off x="762000" y="3834369"/>
            <a:ext cx="7772400" cy="84768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Among all the economic drivers contributes the least to explain price variations since exports requires high investment and time to materialize changes in the demand.</a:t>
            </a:r>
          </a:p>
          <a:p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0151A9B-2CAE-400D-936E-1EA01D8F7E55}"/>
              </a:ext>
            </a:extLst>
          </p:cNvPr>
          <p:cNvSpPr/>
          <p:nvPr/>
        </p:nvSpPr>
        <p:spPr>
          <a:xfrm>
            <a:off x="4428802" y="6441330"/>
            <a:ext cx="1190622" cy="312219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959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A398D6-2B82-4D27-8418-B5C3D62588DD}"/>
              </a:ext>
            </a:extLst>
          </p:cNvPr>
          <p:cNvSpPr txBox="1">
            <a:spLocks/>
          </p:cNvSpPr>
          <p:nvPr/>
        </p:nvSpPr>
        <p:spPr>
          <a:xfrm>
            <a:off x="482600" y="570469"/>
            <a:ext cx="7772400" cy="8476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Despite low prices, proved reserves has been increasing. The main reason for this relies on extensions and discoveries.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E7EB8E-F04D-439F-8F08-B1BC336E74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02182"/>
            <a:ext cx="9144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8347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A5664A-6B8C-7644-AEDF-C947F2938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implications</a:t>
            </a:r>
            <a:r>
              <a:rPr lang="en-US" dirty="0"/>
              <a:t> of the </a:t>
            </a:r>
            <a:r>
              <a:rPr lang="en-US" b="1" dirty="0"/>
              <a:t>findings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6C8B08-668D-DB48-8528-19F16D7B42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Time series provide good fit for price curves; however since they only contains limited past information, they will be suitable for short term predictions</a:t>
            </a:r>
          </a:p>
          <a:p>
            <a:r>
              <a:rPr lang="en-US" dirty="0"/>
              <a:t>For long-term predictions, supply and demand drivers should be consider in the model</a:t>
            </a:r>
          </a:p>
        </p:txBody>
      </p:sp>
    </p:spTree>
    <p:extLst>
      <p:ext uri="{BB962C8B-B14F-4D97-AF65-F5344CB8AC3E}">
        <p14:creationId xmlns:p14="http://schemas.microsoft.com/office/powerpoint/2010/main" val="19744435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7DB11B-3EFB-254D-80E2-3343DA5D81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41732"/>
            <a:ext cx="7772400" cy="1609344"/>
          </a:xfrm>
        </p:spPr>
        <p:txBody>
          <a:bodyPr/>
          <a:lstStyle/>
          <a:p>
            <a:r>
              <a:rPr lang="en-US" dirty="0"/>
              <a:t>Project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17501C-FD28-2842-B5AE-684DE4440A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518801"/>
            <a:ext cx="7772400" cy="4554001"/>
          </a:xfrm>
        </p:spPr>
        <p:txBody>
          <a:bodyPr>
            <a:normAutofit fontScale="92500" lnSpcReduction="10000"/>
          </a:bodyPr>
          <a:lstStyle/>
          <a:p>
            <a:pPr fontAlgn="ctr"/>
            <a:r>
              <a:rPr lang="en-US" b="1" u="sng" dirty="0"/>
              <a:t>Supply Drivers questions </a:t>
            </a:r>
            <a:endParaRPr lang="en-US" b="1" dirty="0"/>
          </a:p>
          <a:p>
            <a:pPr lvl="1" fontAlgn="ctr"/>
            <a:endParaRPr lang="en-US" dirty="0"/>
          </a:p>
          <a:p>
            <a:pPr lvl="1" fontAlgn="ctr">
              <a:lnSpc>
                <a:spcPct val="110000"/>
              </a:lnSpc>
            </a:pPr>
            <a:r>
              <a:rPr lang="en-US" dirty="0"/>
              <a:t>How does production vary over time around the country?</a:t>
            </a:r>
          </a:p>
          <a:p>
            <a:pPr lvl="1" fontAlgn="ctr">
              <a:lnSpc>
                <a:spcPct val="110000"/>
              </a:lnSpc>
            </a:pPr>
            <a:r>
              <a:rPr lang="en-US" dirty="0"/>
              <a:t>How do natural gas imports and storage contribute to the supply over time? </a:t>
            </a:r>
          </a:p>
          <a:p>
            <a:pPr marL="274320" lvl="1" indent="0" fontAlgn="ctr">
              <a:buNone/>
            </a:pPr>
            <a:endParaRPr lang="en-US" dirty="0"/>
          </a:p>
          <a:p>
            <a:pPr fontAlgn="ctr"/>
            <a:r>
              <a:rPr lang="en-US" b="1" u="sng" dirty="0"/>
              <a:t>Demand questions </a:t>
            </a:r>
            <a:endParaRPr lang="en-US" b="1" dirty="0"/>
          </a:p>
          <a:p>
            <a:pPr lvl="1" fontAlgn="ctr">
              <a:lnSpc>
                <a:spcPct val="110000"/>
              </a:lnSpc>
            </a:pPr>
            <a:r>
              <a:rPr lang="en-US" dirty="0"/>
              <a:t>How does natural gas consumption evolve in US?</a:t>
            </a:r>
          </a:p>
          <a:p>
            <a:pPr lvl="1" fontAlgn="ctr">
              <a:lnSpc>
                <a:spcPct val="110000"/>
              </a:lnSpc>
            </a:pPr>
            <a:r>
              <a:rPr lang="en-US" dirty="0"/>
              <a:t>How do natural gas exports change over time?</a:t>
            </a:r>
          </a:p>
          <a:p>
            <a:pPr lvl="1" fontAlgn="ctr">
              <a:lnSpc>
                <a:spcPct val="110000"/>
              </a:lnSpc>
            </a:pPr>
            <a:r>
              <a:rPr lang="en-US" dirty="0"/>
              <a:t>How does seasonal effects affect gas demand? </a:t>
            </a:r>
          </a:p>
          <a:p>
            <a:pPr lvl="1" fontAlgn="ctr">
              <a:lnSpc>
                <a:spcPct val="110000"/>
              </a:lnSpc>
            </a:pPr>
            <a:r>
              <a:rPr lang="en-US" dirty="0"/>
              <a:t>How does economic growth influence gas consumption?</a:t>
            </a:r>
          </a:p>
          <a:p>
            <a:pPr marL="274320" lvl="1" indent="0" fontAlgn="ctr">
              <a:buNone/>
            </a:pPr>
            <a:r>
              <a:rPr lang="en-US" dirty="0"/>
              <a:t> </a:t>
            </a:r>
          </a:p>
          <a:p>
            <a:pPr fontAlgn="ctr"/>
            <a:r>
              <a:rPr lang="en-US" b="1" u="sng" dirty="0"/>
              <a:t>Price questions </a:t>
            </a:r>
            <a:endParaRPr lang="en-US" b="1" dirty="0"/>
          </a:p>
          <a:p>
            <a:pPr lvl="1" fontAlgn="ctr">
              <a:lnSpc>
                <a:spcPct val="110000"/>
              </a:lnSpc>
            </a:pPr>
            <a:r>
              <a:rPr lang="en-US" dirty="0"/>
              <a:t>How does natural gas price relates to demand and supply drivers?</a:t>
            </a:r>
          </a:p>
          <a:p>
            <a:pPr lvl="1" fontAlgn="ctr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00895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B98B0D-164E-5B4F-A6C0-44B4628B52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Set Sources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12D7D1-BE1E-2749-A714-4B2907450C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U.S. Energy Information Administration (EIA) </a:t>
            </a:r>
          </a:p>
          <a:p>
            <a:r>
              <a:rPr lang="en-US" dirty="0"/>
              <a:t>World Weather </a:t>
            </a:r>
          </a:p>
          <a:p>
            <a:r>
              <a:rPr lang="en-US" dirty="0"/>
              <a:t>Federal Reserve Economic Data (FRED)</a:t>
            </a:r>
          </a:p>
          <a:p>
            <a:r>
              <a:rPr lang="en-US" dirty="0"/>
              <a:t>US Census Database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49558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8A2558-3C46-6F41-A5F3-FBD7E89F6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132" y="-429768"/>
            <a:ext cx="7772400" cy="1609344"/>
          </a:xfrm>
        </p:spPr>
        <p:txBody>
          <a:bodyPr/>
          <a:lstStyle/>
          <a:p>
            <a:r>
              <a:rPr lang="en-US" dirty="0" err="1"/>
              <a:t>DatA</a:t>
            </a:r>
            <a:r>
              <a:rPr lang="en-US" dirty="0"/>
              <a:t> </a:t>
            </a:r>
            <a:r>
              <a:rPr lang="en-US" dirty="0" err="1"/>
              <a:t>ExploratioN</a:t>
            </a:r>
            <a:endParaRPr lang="en-US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22C81CA-2A46-EC48-A0C4-957F2A1F1DB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38506187"/>
              </p:ext>
            </p:extLst>
          </p:nvPr>
        </p:nvGraphicFramePr>
        <p:xfrm>
          <a:off x="94132" y="601929"/>
          <a:ext cx="8263218" cy="6256071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1002528">
                  <a:extLst>
                    <a:ext uri="{9D8B030D-6E8A-4147-A177-3AD203B41FA5}">
                      <a16:colId xmlns:a16="http://schemas.microsoft.com/office/drawing/2014/main" val="1417613626"/>
                    </a:ext>
                  </a:extLst>
                </a:gridCol>
                <a:gridCol w="980153">
                  <a:extLst>
                    <a:ext uri="{9D8B030D-6E8A-4147-A177-3AD203B41FA5}">
                      <a16:colId xmlns:a16="http://schemas.microsoft.com/office/drawing/2014/main" val="2554373204"/>
                    </a:ext>
                  </a:extLst>
                </a:gridCol>
                <a:gridCol w="1476335">
                  <a:extLst>
                    <a:ext uri="{9D8B030D-6E8A-4147-A177-3AD203B41FA5}">
                      <a16:colId xmlns:a16="http://schemas.microsoft.com/office/drawing/2014/main" val="2090009188"/>
                    </a:ext>
                  </a:extLst>
                </a:gridCol>
                <a:gridCol w="1306025">
                  <a:extLst>
                    <a:ext uri="{9D8B030D-6E8A-4147-A177-3AD203B41FA5}">
                      <a16:colId xmlns:a16="http://schemas.microsoft.com/office/drawing/2014/main" val="3491629248"/>
                    </a:ext>
                  </a:extLst>
                </a:gridCol>
                <a:gridCol w="1470057">
                  <a:extLst>
                    <a:ext uri="{9D8B030D-6E8A-4147-A177-3AD203B41FA5}">
                      <a16:colId xmlns:a16="http://schemas.microsoft.com/office/drawing/2014/main" val="1584934660"/>
                    </a:ext>
                  </a:extLst>
                </a:gridCol>
                <a:gridCol w="2028120">
                  <a:extLst>
                    <a:ext uri="{9D8B030D-6E8A-4147-A177-3AD203B41FA5}">
                      <a16:colId xmlns:a16="http://schemas.microsoft.com/office/drawing/2014/main" val="3307704898"/>
                    </a:ext>
                  </a:extLst>
                </a:gridCol>
              </a:tblGrid>
              <a:tr h="341049">
                <a:tc gridSpan="6"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Data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4804837"/>
                  </a:ext>
                </a:extLst>
              </a:tr>
              <a:tr h="393584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Sources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5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Extraction 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5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Cleaning 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5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Type 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5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Quantity 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5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Analysis Methods 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50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4119294"/>
                  </a:ext>
                </a:extLst>
              </a:tr>
              <a:tr h="223833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EIA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API Key</a:t>
                      </a:r>
                    </a:p>
                    <a:p>
                      <a:r>
                        <a:rPr lang="en-US" sz="1200" dirty="0"/>
                        <a:t>JSON</a:t>
                      </a:r>
                    </a:p>
                    <a:p>
                      <a:r>
                        <a:rPr lang="en-US" sz="1200" dirty="0"/>
                        <a:t>Excel Files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Conversion into, into pandas </a:t>
                      </a:r>
                      <a:r>
                        <a:rPr lang="en-US" sz="1200" dirty="0" err="1"/>
                        <a:t>dataframes</a:t>
                      </a:r>
                      <a:r>
                        <a:rPr lang="en-US" sz="1200" dirty="0"/>
                        <a:t> lists or dictionaries for data manipulation.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Excel files conversion into pandas </a:t>
                      </a:r>
                      <a:r>
                        <a:rPr lang="en-US" sz="1200" dirty="0" err="1"/>
                        <a:t>dataframes</a:t>
                      </a:r>
                      <a:endParaRPr lang="en-US" sz="12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Natural gas :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Production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Consumption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Storage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Prices </a:t>
                      </a:r>
                    </a:p>
                    <a:p>
                      <a:endParaRPr lang="en-US" sz="12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7262 series 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20 Excel spreadsheets conversion into pandas data frame for data manipulation. 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Descriptive statistics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Time series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Regression Analysis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Matrix analysis 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49936948"/>
                  </a:ext>
                </a:extLst>
              </a:tr>
              <a:tr h="68123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World Weather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API Key </a:t>
                      </a:r>
                    </a:p>
                    <a:p>
                      <a:pPr algn="ctr"/>
                      <a:endParaRPr lang="en-US" sz="12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Conversion into dictionary for data manipulation 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Historical temperature changes 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 series 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Time series 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9257672"/>
                  </a:ext>
                </a:extLst>
              </a:tr>
              <a:tr h="112131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Google Maps Platform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  <a:p>
                      <a:pPr algn="ctr"/>
                      <a:r>
                        <a:rPr lang="en-US" sz="1200" dirty="0"/>
                        <a:t>API Key 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Conversion into, into pandas </a:t>
                      </a:r>
                      <a:r>
                        <a:rPr lang="en-US" sz="1200" dirty="0" err="1"/>
                        <a:t>dataframes</a:t>
                      </a:r>
                      <a:r>
                        <a:rPr lang="en-US" sz="1200" dirty="0"/>
                        <a:t> lists or dictionaries for data manipulation.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USA Map 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JSON file to explore 3221 counties delimitations 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Production changes per county over time.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55223409"/>
                  </a:ext>
                </a:extLst>
              </a:tr>
              <a:tr h="48659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FRED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CSV file 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Conversion into Pandas </a:t>
                      </a:r>
                      <a:r>
                        <a:rPr lang="en-US" sz="1200" dirty="0" err="1"/>
                        <a:t>dataframe</a:t>
                      </a:r>
                      <a:r>
                        <a:rPr lang="en-US" sz="1200" dirty="0"/>
                        <a:t> 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CPI extraction 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 CSV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Conversion of US $ to 2018 value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27821619"/>
                  </a:ext>
                </a:extLst>
              </a:tr>
              <a:tr h="878891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Census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  <a:p>
                      <a:pPr algn="ctr"/>
                      <a:r>
                        <a:rPr lang="en-US" sz="1200" dirty="0"/>
                        <a:t>API  Key </a:t>
                      </a:r>
                    </a:p>
                    <a:p>
                      <a:pPr algn="ctr"/>
                      <a:endParaRPr lang="en-US" sz="12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  <a:p>
                      <a:r>
                        <a:rPr lang="en-US" sz="1200" dirty="0"/>
                        <a:t>Conversion into pandas </a:t>
                      </a:r>
                      <a:r>
                        <a:rPr lang="en-US" sz="1200" dirty="0" err="1"/>
                        <a:t>dataframe</a:t>
                      </a:r>
                      <a:r>
                        <a:rPr lang="en-US" sz="1200" dirty="0"/>
                        <a:t> 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  <a:p>
                      <a:pPr algn="ctr"/>
                      <a:r>
                        <a:rPr lang="en-US" sz="1200" dirty="0"/>
                        <a:t>Testing Map 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 series 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Superposed on Google map to determine county per state 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65718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433858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BD7F3BC-4E03-794B-A719-942D07685C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45970"/>
            <a:ext cx="9144000" cy="372250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15DEC1A6-EB24-CA4B-8681-AF703C12F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361815"/>
            <a:ext cx="7772400" cy="1609344"/>
          </a:xfrm>
        </p:spPr>
        <p:txBody>
          <a:bodyPr/>
          <a:lstStyle/>
          <a:p>
            <a:pPr algn="ctr"/>
            <a:r>
              <a:rPr lang="en-US" dirty="0"/>
              <a:t>U.S. </a:t>
            </a:r>
            <a:r>
              <a:rPr lang="en-US" dirty="0" err="1"/>
              <a:t>GaS</a:t>
            </a:r>
            <a:r>
              <a:rPr lang="en-US" dirty="0"/>
              <a:t> Production </a:t>
            </a:r>
          </a:p>
        </p:txBody>
      </p:sp>
    </p:spTree>
    <p:extLst>
      <p:ext uri="{BB962C8B-B14F-4D97-AF65-F5344CB8AC3E}">
        <p14:creationId xmlns:p14="http://schemas.microsoft.com/office/powerpoint/2010/main" val="20110345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14F610B-BB73-4BD6-880D-393BD40344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0"/>
            <a:ext cx="9144000" cy="304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E561D30-092F-46FD-935F-59E9FAEFF3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678116"/>
            <a:ext cx="9144000" cy="3048000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5334BC37-AEAE-43C3-A737-55805C71AEC3}"/>
              </a:ext>
            </a:extLst>
          </p:cNvPr>
          <p:cNvCxnSpPr>
            <a:cxnSpLocks/>
          </p:cNvCxnSpPr>
          <p:nvPr/>
        </p:nvCxnSpPr>
        <p:spPr>
          <a:xfrm flipV="1">
            <a:off x="5205046" y="747346"/>
            <a:ext cx="3437792" cy="1327639"/>
          </a:xfrm>
          <a:prstGeom prst="straightConnector1">
            <a:avLst/>
          </a:prstGeom>
          <a:ln w="22225">
            <a:solidFill>
              <a:srgbClr val="E016E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C27EAC8-F090-4192-97CE-97A75082F2AE}"/>
              </a:ext>
            </a:extLst>
          </p:cNvPr>
          <p:cNvCxnSpPr>
            <a:cxnSpLocks/>
          </p:cNvCxnSpPr>
          <p:nvPr/>
        </p:nvCxnSpPr>
        <p:spPr>
          <a:xfrm flipV="1">
            <a:off x="5205046" y="1652954"/>
            <a:ext cx="3604846" cy="422032"/>
          </a:xfrm>
          <a:prstGeom prst="straightConnector1">
            <a:avLst/>
          </a:prstGeom>
          <a:ln w="22225">
            <a:solidFill>
              <a:srgbClr val="E016E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9792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2050551-092F-2049-94A2-D619D7549146}"/>
              </a:ext>
            </a:extLst>
          </p:cNvPr>
          <p:cNvSpPr/>
          <p:nvPr/>
        </p:nvSpPr>
        <p:spPr>
          <a:xfrm>
            <a:off x="8014447" y="6010835"/>
            <a:ext cx="1129553" cy="7530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D21976-DFAD-40CF-BEA0-45879B52BD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93545"/>
            <a:ext cx="9144000" cy="304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49CD29C-77D1-4371-9DA6-C2ECB1AB85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24934"/>
            <a:ext cx="9144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7071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7EF21-F4F7-6240-B6A1-94348AE74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10E8D2-4E82-8B49-9553-B9F2990156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799" y="2121408"/>
            <a:ext cx="8088923" cy="4050792"/>
          </a:xfrm>
        </p:spPr>
        <p:txBody>
          <a:bodyPr/>
          <a:lstStyle/>
          <a:p>
            <a:r>
              <a:rPr lang="en-US" dirty="0"/>
              <a:t>How price, supply and demand drivers correlate with each other.</a:t>
            </a:r>
          </a:p>
          <a:p>
            <a:endParaRPr lang="en-US" dirty="0"/>
          </a:p>
          <a:p>
            <a:r>
              <a:rPr lang="en-US" dirty="0"/>
              <a:t>Analyze if a specific driver influence price (Hypothesis Test)</a:t>
            </a:r>
          </a:p>
          <a:p>
            <a:endParaRPr lang="en-US" dirty="0"/>
          </a:p>
          <a:p>
            <a:r>
              <a:rPr lang="en-US" dirty="0"/>
              <a:t>Time effects and series decomposition</a:t>
            </a:r>
          </a:p>
          <a:p>
            <a:endParaRPr lang="en-US" dirty="0"/>
          </a:p>
          <a:p>
            <a:r>
              <a:rPr lang="en-US" dirty="0"/>
              <a:t>Random Walk</a:t>
            </a:r>
          </a:p>
          <a:p>
            <a:endParaRPr lang="en-US" dirty="0"/>
          </a:p>
          <a:p>
            <a:r>
              <a:rPr lang="en-US" dirty="0"/>
              <a:t>MA, AR and ARIMA Models</a:t>
            </a:r>
          </a:p>
        </p:txBody>
      </p:sp>
    </p:spTree>
    <p:extLst>
      <p:ext uri="{BB962C8B-B14F-4D97-AF65-F5344CB8AC3E}">
        <p14:creationId xmlns:p14="http://schemas.microsoft.com/office/powerpoint/2010/main" val="39683508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BD52B69-F879-41AF-A82D-6AF19D927142}"/>
              </a:ext>
            </a:extLst>
          </p:cNvPr>
          <p:cNvSpPr txBox="1"/>
          <p:nvPr/>
        </p:nvSpPr>
        <p:spPr>
          <a:xfrm>
            <a:off x="536331" y="131885"/>
            <a:ext cx="76668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Can we relate prices with the supply and demand variables?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581CCBF-A5AF-4865-9620-66BB0AE3A8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3823" y="877764"/>
            <a:ext cx="6479931" cy="5399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09742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{87EADF78-11F2-DC47-AAD7-BA780763483B}tf10001070</Template>
  <TotalTime>1517</TotalTime>
  <Words>623</Words>
  <Application>Microsoft Office PowerPoint</Application>
  <PresentationFormat>On-screen Show (4:3)</PresentationFormat>
  <Paragraphs>155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5" baseType="lpstr">
      <vt:lpstr>Arial</vt:lpstr>
      <vt:lpstr>Calibri</vt:lpstr>
      <vt:lpstr>Cambria Math</vt:lpstr>
      <vt:lpstr>Rockwell</vt:lpstr>
      <vt:lpstr>Rockwell Condensed</vt:lpstr>
      <vt:lpstr>Rockwell Extra Bold</vt:lpstr>
      <vt:lpstr>Wingdings</vt:lpstr>
      <vt:lpstr>Wood Type</vt:lpstr>
      <vt:lpstr>Drivers and basic modeling of Natural Gas Prices In The United States</vt:lpstr>
      <vt:lpstr>Project Questions</vt:lpstr>
      <vt:lpstr>Data Set Sources </vt:lpstr>
      <vt:lpstr>DatA ExploratioN</vt:lpstr>
      <vt:lpstr>U.S. GaS Production </vt:lpstr>
      <vt:lpstr>PowerPoint Presentation</vt:lpstr>
      <vt:lpstr>PowerPoint Presentation</vt:lpstr>
      <vt:lpstr>Analysis Process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conclusions</vt:lpstr>
      <vt:lpstr>PowerPoint Presentation</vt:lpstr>
      <vt:lpstr>implications of the findings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Drivers of Natural Gas Prices In The United States</dc:title>
  <dc:creator>Velmarini Vasquez</dc:creator>
  <cp:lastModifiedBy>Wilson Aliaga</cp:lastModifiedBy>
  <cp:revision>95</cp:revision>
  <dcterms:created xsi:type="dcterms:W3CDTF">2019-03-27T20:14:37Z</dcterms:created>
  <dcterms:modified xsi:type="dcterms:W3CDTF">2019-03-30T02:31:08Z</dcterms:modified>
</cp:coreProperties>
</file>